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6" r:id="rId3"/>
    <p:sldId id="258" r:id="rId4"/>
    <p:sldId id="259"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2873" autoAdjust="0"/>
  </p:normalViewPr>
  <p:slideViewPr>
    <p:cSldViewPr snapToGrid="0">
      <p:cViewPr>
        <p:scale>
          <a:sx n="66" d="100"/>
          <a:sy n="66" d="100"/>
        </p:scale>
        <p:origin x="-900"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8EB64A-F3D2-42CB-BD31-578C3F408E1C}" type="datetimeFigureOut">
              <a:rPr lang="en-US" smtClean="0"/>
              <a:t>3/16/2021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6C12F0-AD09-4308-903C-23320E6202AE}" type="slidenum">
              <a:rPr lang="en-US" smtClean="0"/>
              <a:t>‹#›</a:t>
            </a:fld>
            <a:endParaRPr lang="en-US"/>
          </a:p>
        </p:txBody>
      </p:sp>
    </p:spTree>
    <p:extLst>
      <p:ext uri="{BB962C8B-B14F-4D97-AF65-F5344CB8AC3E}">
        <p14:creationId xmlns:p14="http://schemas.microsoft.com/office/powerpoint/2010/main" val="3493432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Pornography is defined as the sexual content available in the forms of books, pictures, and the media. The increase in technological advancement influences the exposure of pornographic content on the internet. The main purpose of pornography is to provide sexual excitement to the audience. The continuous watching of pornographic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images and videos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results in addiction and has physical and physiological impacts on the addict. The psychological effect of pornography is mainly on the brain.</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12F0-AD09-4308-903C-23320E6202AE}" type="slidenum">
              <a:rPr lang="en-US" smtClean="0"/>
              <a:t>2</a:t>
            </a:fld>
            <a:endParaRPr lang="en-US"/>
          </a:p>
        </p:txBody>
      </p:sp>
    </p:spTree>
    <p:extLst>
      <p:ext uri="{BB962C8B-B14F-4D97-AF65-F5344CB8AC3E}">
        <p14:creationId xmlns:p14="http://schemas.microsoft.com/office/powerpoint/2010/main" val="1634918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continued watching of pornographic materials results in shrinking of the brain since it results in smaller brain volumes and poor connection to the striatum. People watching porn tend to focus more on pressing things like making them turned on, and therefore, the brain diverts the flow of blood from the visual cortex, which is a form of a visual turnoff. People who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watch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porn mostly prefer immediate payoff instead of delayed gratification.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12F0-AD09-4308-903C-23320E6202AE}" type="slidenum">
              <a:rPr lang="en-US" smtClean="0"/>
              <a:t>3</a:t>
            </a:fld>
            <a:endParaRPr lang="en-US"/>
          </a:p>
        </p:txBody>
      </p:sp>
    </p:spTree>
    <p:extLst>
      <p:ext uri="{BB962C8B-B14F-4D97-AF65-F5344CB8AC3E}">
        <p14:creationId xmlns:p14="http://schemas.microsoft.com/office/powerpoint/2010/main" val="106564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watching of pornographic content has negative consequences on the brain.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Notably,</a:t>
            </a:r>
            <a:r>
              <a:rPr lang="en-US" sz="2400" baseline="0" dirty="0" smtClean="0">
                <a:effectLst/>
                <a:latin typeface="Times New Roman" panose="02020603050405020304" pitchFamily="18" charset="0"/>
                <a:ea typeface="Calibri" panose="020F0502020204030204" pitchFamily="34" charset="0"/>
                <a:cs typeface="Times New Roman" panose="02020603050405020304" pitchFamily="18" charset="0"/>
              </a:rPr>
              <a:t> w</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atching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porn stimulates the production of the hormone dopamine that is responsible for causing addiction to individuals. Porn also has a negative impact on the behavior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of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individuals, such as causing sexual violence.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In</a:t>
            </a:r>
            <a:r>
              <a:rPr lang="en-US" sz="2400" baseline="0" dirty="0" smtClean="0">
                <a:effectLst/>
                <a:latin typeface="Times New Roman" panose="02020603050405020304" pitchFamily="18" charset="0"/>
                <a:ea typeface="Calibri" panose="020F0502020204030204" pitchFamily="34" charset="0"/>
                <a:cs typeface="Times New Roman" panose="02020603050405020304" pitchFamily="18" charset="0"/>
              </a:rPr>
              <a:t> addition, c</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ontinuous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watching of porn results in sexual dysfunction in the case that partners have an issue getting and maintaining erections. Porn can result in a lack of real-life arousal by a partner due to the harm caused by the continuous watching of porn.</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12F0-AD09-4308-903C-23320E6202AE}" type="slidenum">
              <a:rPr lang="en-US" smtClean="0"/>
              <a:t>4</a:t>
            </a:fld>
            <a:endParaRPr lang="en-US"/>
          </a:p>
        </p:txBody>
      </p:sp>
    </p:spTree>
    <p:extLst>
      <p:ext uri="{BB962C8B-B14F-4D97-AF65-F5344CB8AC3E}">
        <p14:creationId xmlns:p14="http://schemas.microsoft.com/office/powerpoint/2010/main" val="4292073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Porn watching contributes to the depreciation of sleep, exhaustion, and poor self-care, which results in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an individual's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poor health. Neglect of partners, pets, children, and household responsibilities may be associated with the watching of porn. The work and school performance of people who watch porn may be affected due to more time being put in watching porn rather than working or studying. The finances of individuals can be affected by the continued watch of porn since people tend to spend more money purchasing porn materials.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12F0-AD09-4308-903C-23320E6202AE}" type="slidenum">
              <a:rPr lang="en-US" smtClean="0"/>
              <a:t>5</a:t>
            </a:fld>
            <a:endParaRPr lang="en-US"/>
          </a:p>
        </p:txBody>
      </p:sp>
    </p:spTree>
    <p:extLst>
      <p:ext uri="{BB962C8B-B14F-4D97-AF65-F5344CB8AC3E}">
        <p14:creationId xmlns:p14="http://schemas.microsoft.com/office/powerpoint/2010/main" val="2308170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When dealing with clients, a counselor can identify certain behaviors during the assessment process that show that they regularly watch porn. The patients are mainly reluctant to talk about their sex life since they feel they will be judged. Watching porn causes an impact on people's sleeping habits and mental health, and therefore, the reporting of such cases to the counselor is a sign of a lot of watching porn. The reporting of poor relationships and interaction of people close to them and ignoring important activities to watch porn is a sign of pornographic addiction (</a:t>
            </a:r>
            <a:r>
              <a:rPr lang="en-US" sz="2400" b="0" i="0" cap="none" dirty="0">
                <a:solidFill>
                  <a:schemeClr val="bg2">
                    <a:lumMod val="60000"/>
                    <a:lumOff val="40000"/>
                  </a:schemeClr>
                </a:solidFill>
                <a:effectLst/>
                <a:latin typeface="Arial" panose="020B0604020202020204" pitchFamily="34" charset="0"/>
              </a:rPr>
              <a:t>Dwulit &amp; Rzymski, 2019)</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12F0-AD09-4308-903C-23320E6202AE}" type="slidenum">
              <a:rPr lang="en-US" smtClean="0"/>
              <a:t>6</a:t>
            </a:fld>
            <a:endParaRPr lang="en-US"/>
          </a:p>
        </p:txBody>
      </p:sp>
    </p:spTree>
    <p:extLst>
      <p:ext uri="{BB962C8B-B14F-4D97-AF65-F5344CB8AC3E}">
        <p14:creationId xmlns:p14="http://schemas.microsoft.com/office/powerpoint/2010/main" val="249410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With the advancement in technology, it has been easy to access and distribute pornographic images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and videos through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internet and various social media platforms. Continuous watching of porn harms the brain, such as causing short-term memory and interfering with the brain's visual function. It has been reported that porn harms individuals' social interactions, sex life, and school and work.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 counselor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can identify the symptoms that are sociated with porn in their clients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6C12F0-AD09-4308-903C-23320E6202AE}" type="slidenum">
              <a:rPr lang="en-US" smtClean="0"/>
              <a:t>7</a:t>
            </a:fld>
            <a:endParaRPr lang="en-US"/>
          </a:p>
        </p:txBody>
      </p:sp>
    </p:spTree>
    <p:extLst>
      <p:ext uri="{BB962C8B-B14F-4D97-AF65-F5344CB8AC3E}">
        <p14:creationId xmlns:p14="http://schemas.microsoft.com/office/powerpoint/2010/main" val="1946223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167876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F31E0F-23FC-4680-9999-330BEB90A039}"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1535837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2356980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1205944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4220394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6030891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333561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35978453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1141759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201481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2754063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9F31E0F-23FC-4680-9999-330BEB90A039}"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3548659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F31E0F-23FC-4680-9999-330BEB90A039}"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1780936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1026913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3978027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39F31E0F-23FC-4680-9999-330BEB90A039}" type="datetimeFigureOut">
              <a:rPr lang="en-US" smtClean="0"/>
              <a:t>3/16/2021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2488326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9F31E0F-23FC-4680-9999-330BEB90A039}"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1C5C9-E9A1-4D5E-9E6A-6464F77DD853}" type="slidenum">
              <a:rPr lang="en-US" smtClean="0"/>
              <a:t>‹#›</a:t>
            </a:fld>
            <a:endParaRPr lang="en-US"/>
          </a:p>
        </p:txBody>
      </p:sp>
    </p:spTree>
    <p:extLst>
      <p:ext uri="{BB962C8B-B14F-4D97-AF65-F5344CB8AC3E}">
        <p14:creationId xmlns:p14="http://schemas.microsoft.com/office/powerpoint/2010/main" val="2173219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9F31E0F-23FC-4680-9999-330BEB90A039}" type="datetimeFigureOut">
              <a:rPr lang="en-US" smtClean="0"/>
              <a:t>3/16/2021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331C5C9-E9A1-4D5E-9E6A-6464F77DD853}" type="slidenum">
              <a:rPr lang="en-US" smtClean="0"/>
              <a:t>‹#›</a:t>
            </a:fld>
            <a:endParaRPr lang="en-US"/>
          </a:p>
        </p:txBody>
      </p:sp>
    </p:spTree>
    <p:extLst>
      <p:ext uri="{BB962C8B-B14F-4D97-AF65-F5344CB8AC3E}">
        <p14:creationId xmlns:p14="http://schemas.microsoft.com/office/powerpoint/2010/main" val="220497616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DBA583-1496-4BF0-BB46-14BB626E2E76}"/>
              </a:ext>
            </a:extLst>
          </p:cNvPr>
          <p:cNvSpPr>
            <a:spLocks noGrp="1"/>
          </p:cNvSpPr>
          <p:nvPr>
            <p:ph type="ctrTitle"/>
          </p:nvPr>
        </p:nvSpPr>
        <p:spPr>
          <a:xfrm>
            <a:off x="770021" y="593558"/>
            <a:ext cx="9210592" cy="2358189"/>
          </a:xfrm>
        </p:spPr>
        <p:txBody>
          <a:bodyPr/>
          <a:lstStyle/>
          <a:p>
            <a:pPr algn="ctr"/>
            <a:r>
              <a:rPr lang="en-US" sz="6000" dirty="0">
                <a:latin typeface="Times New Roman" pitchFamily="18" charset="0"/>
                <a:cs typeface="Times New Roman" pitchFamily="18" charset="0"/>
              </a:rPr>
              <a:t>Pornographic Materials </a:t>
            </a:r>
          </a:p>
        </p:txBody>
      </p:sp>
      <p:sp>
        <p:nvSpPr>
          <p:cNvPr id="3" name="Subtitle 2">
            <a:extLst>
              <a:ext uri="{FF2B5EF4-FFF2-40B4-BE49-F238E27FC236}">
                <a16:creationId xmlns:a16="http://schemas.microsoft.com/office/drawing/2014/main" xmlns="" id="{3DBA5D50-2365-4114-BDCB-9992E23EDE5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30694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2A14D5-18B0-43C8-A327-EAD626002BCD}"/>
              </a:ext>
            </a:extLst>
          </p:cNvPr>
          <p:cNvSpPr>
            <a:spLocks noGrp="1"/>
          </p:cNvSpPr>
          <p:nvPr>
            <p:ph type="ctrTitle"/>
          </p:nvPr>
        </p:nvSpPr>
        <p:spPr>
          <a:xfrm>
            <a:off x="1154953" y="569844"/>
            <a:ext cx="8825659" cy="1404730"/>
          </a:xfrm>
        </p:spPr>
        <p:txBody>
          <a:bodyPr/>
          <a:lstStyle/>
          <a:p>
            <a:pPr algn="ct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Introduction</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599B77EA-38E5-44FE-A39F-3D1556A12DD2}"/>
              </a:ext>
            </a:extLst>
          </p:cNvPr>
          <p:cNvSpPr>
            <a:spLocks noGrp="1"/>
          </p:cNvSpPr>
          <p:nvPr>
            <p:ph type="subTitle" idx="1"/>
          </p:nvPr>
        </p:nvSpPr>
        <p:spPr>
          <a:xfrm>
            <a:off x="770021" y="2332382"/>
            <a:ext cx="9210593" cy="4260923"/>
          </a:xfrm>
        </p:spPr>
        <p:txBody>
          <a:bodyPr>
            <a:normAutofit/>
          </a:bodyPr>
          <a:lstStyle/>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Pornography is the representation of sexual behaviors in books, pictures, motion pictures, and the media.</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Pornography is intended for the sexual excitement of the audience.</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Frequently watching pornographic images result in addiction.</a:t>
            </a:r>
          </a:p>
          <a:p>
            <a:pPr marL="342900" indent="-342900">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Addiction has an impact on the psychological and physical health of an individual.</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pic>
        <p:nvPicPr>
          <p:cNvPr id="1026" name="Picture 2" descr="Pornography may affect your life more than you think | A Lust For Life -  Irish Mental Health Charity in Ireland">
            <a:extLst>
              <a:ext uri="{FF2B5EF4-FFF2-40B4-BE49-F238E27FC236}">
                <a16:creationId xmlns:a16="http://schemas.microsoft.com/office/drawing/2014/main" xmlns="" id="{4654FED3-677B-4DE0-9819-68DE459CA6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5958" y="4744715"/>
            <a:ext cx="2560972" cy="17042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9399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B99A04-FA50-45FB-BEE3-B9F488573CAC}"/>
              </a:ext>
            </a:extLst>
          </p:cNvPr>
          <p:cNvSpPr>
            <a:spLocks noGrp="1"/>
          </p:cNvSpPr>
          <p:nvPr>
            <p:ph type="ctrTitle"/>
          </p:nvPr>
        </p:nvSpPr>
        <p:spPr>
          <a:xfrm>
            <a:off x="834189" y="545433"/>
            <a:ext cx="9146424" cy="1363578"/>
          </a:xfrm>
        </p:spPr>
        <p:txBody>
          <a:bodyPr/>
          <a:lstStyle/>
          <a:p>
            <a:pPr algn="ct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Psychological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Impact </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of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Pornography </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on the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Brain</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D925727D-ED31-48A2-9AF8-6860541B6669}"/>
              </a:ext>
            </a:extLst>
          </p:cNvPr>
          <p:cNvSpPr>
            <a:spLocks noGrp="1"/>
          </p:cNvSpPr>
          <p:nvPr>
            <p:ph type="subTitle" idx="1"/>
          </p:nvPr>
        </p:nvSpPr>
        <p:spPr>
          <a:xfrm>
            <a:off x="705853" y="2438399"/>
            <a:ext cx="9274760" cy="3874167"/>
          </a:xfrm>
        </p:spPr>
        <p:txBody>
          <a:bodyPr>
            <a:normAutofit/>
          </a:bodyPr>
          <a:lstStyle/>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Watching porn results in the shrinking of the brain</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Watching porn affects the part of the brain that is responsible for processing visual imagery (</a:t>
            </a:r>
            <a:r>
              <a:rPr lang="en-US" sz="2400" b="0" i="0" cap="none" dirty="0">
                <a:solidFill>
                  <a:schemeClr val="bg2">
                    <a:lumMod val="60000"/>
                    <a:lumOff val="40000"/>
                  </a:schemeClr>
                </a:solidFill>
                <a:effectLst/>
                <a:latin typeface="Arial" panose="020B0604020202020204" pitchFamily="34" charset="0"/>
              </a:rPr>
              <a:t>Hafiar et.al, 2019</a:t>
            </a:r>
            <a:r>
              <a:rPr lang="en-US" sz="2400" b="0" i="0" cap="none" dirty="0">
                <a:effectLst/>
                <a:latin typeface="Arial" panose="020B0604020202020204" pitchFamily="34" charset="0"/>
              </a:rPr>
              <a:t>)</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
            </a:r>
          </a:p>
          <a:p>
            <a:pPr marL="285750" marR="0" indent="-28575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 also results in the short mentality of a person.</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4981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72C3FF-2602-4897-A626-22AB1655D822}"/>
              </a:ext>
            </a:extLst>
          </p:cNvPr>
          <p:cNvSpPr>
            <a:spLocks noGrp="1"/>
          </p:cNvSpPr>
          <p:nvPr>
            <p:ph type="ctrTitle"/>
          </p:nvPr>
        </p:nvSpPr>
        <p:spPr>
          <a:xfrm>
            <a:off x="786063" y="159657"/>
            <a:ext cx="9194550" cy="1204686"/>
          </a:xfrm>
        </p:spPr>
        <p:txBody>
          <a:bodyPr/>
          <a:lstStyle/>
          <a:p>
            <a:pPr algn="ct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Negative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Effects </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of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Watching </a:t>
            </a:r>
            <a:r>
              <a:rPr lang="en-US" sz="4000" dirty="0">
                <a:latin typeface="Times New Roman" panose="02020603050405020304" pitchFamily="18" charset="0"/>
                <a:ea typeface="Calibri" panose="020F0502020204030204" pitchFamily="34" charset="0"/>
                <a:cs typeface="Times New Roman" panose="02020603050405020304" pitchFamily="18" charset="0"/>
              </a:rPr>
              <a:t>P</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ornography</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FE4A9544-D97A-473C-BB49-A306F186FA5F}"/>
              </a:ext>
            </a:extLst>
          </p:cNvPr>
          <p:cNvSpPr>
            <a:spLocks noGrp="1"/>
          </p:cNvSpPr>
          <p:nvPr>
            <p:ph type="subTitle" idx="1"/>
          </p:nvPr>
        </p:nvSpPr>
        <p:spPr>
          <a:xfrm>
            <a:off x="561474" y="1640115"/>
            <a:ext cx="9419139" cy="4601028"/>
          </a:xfrm>
        </p:spPr>
        <p:txBody>
          <a:bodyPr>
            <a:normAutofit/>
          </a:bodyPr>
          <a:lstStyle/>
          <a:p>
            <a:pPr marL="342900" marR="0" indent="-342900">
              <a:lnSpc>
                <a:spcPct val="107000"/>
              </a:lnSpc>
              <a:spcBef>
                <a:spcPts val="0"/>
              </a:spcBef>
              <a:spcAft>
                <a:spcPts val="800"/>
              </a:spcAft>
              <a:buFont typeface="Arial" panose="020B0604020202020204" pitchFamily="34" charset="0"/>
              <a:buChar char="•"/>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P</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orn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has an effect on the brain and results in addiction.</a:t>
            </a:r>
          </a:p>
          <a:p>
            <a:pPr marL="342900" marR="0" indent="-342900">
              <a:lnSpc>
                <a:spcPct val="107000"/>
              </a:lnSpc>
              <a:spcBef>
                <a:spcPts val="0"/>
              </a:spcBef>
              <a:spcAft>
                <a:spcPts val="800"/>
              </a:spcAft>
              <a:buFont typeface="Arial" panose="020B0604020202020204" pitchFamily="34" charset="0"/>
              <a:buChar char="•"/>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P</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orn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affects the behavior of individuals, especially towards others.</a:t>
            </a:r>
          </a:p>
          <a:p>
            <a:pPr marL="342900" marR="0" indent="-342900">
              <a:lnSpc>
                <a:spcPct val="107000"/>
              </a:lnSpc>
              <a:spcBef>
                <a:spcPts val="0"/>
              </a:spcBef>
              <a:spcAft>
                <a:spcPts val="800"/>
              </a:spcAft>
              <a:buFont typeface="Arial" panose="020B0604020202020204" pitchFamily="34" charset="0"/>
              <a:buChar char="•"/>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W</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atching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 is also a cause of sexual dysfunction between men and women (</a:t>
            </a:r>
            <a:r>
              <a:rPr lang="en-US" sz="2400" b="0" i="0" cap="none" dirty="0">
                <a:effectLst/>
                <a:latin typeface="Times New Roman" panose="02020603050405020304" pitchFamily="18" charset="0"/>
                <a:cs typeface="Times New Roman" panose="02020603050405020304" pitchFamily="18" charset="0"/>
              </a:rPr>
              <a:t>Dwulit &amp; Rzymski, 2019)</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marR="0" indent="-342900">
              <a:lnSpc>
                <a:spcPct val="107000"/>
              </a:lnSpc>
              <a:spcBef>
                <a:spcPts val="0"/>
              </a:spcBef>
              <a:spcAft>
                <a:spcPts val="800"/>
              </a:spcAft>
              <a:buFont typeface="Arial" panose="020B0604020202020204" pitchFamily="34" charset="0"/>
              <a:buChar char="•"/>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P</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orn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causes harm to the actual meaning of healthy sexuality.</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pic>
        <p:nvPicPr>
          <p:cNvPr id="2050" name="Picture 2" descr="Women as Susceptible to Porn Addiction as Men | The Right Step">
            <a:extLst>
              <a:ext uri="{FF2B5EF4-FFF2-40B4-BE49-F238E27FC236}">
                <a16:creationId xmlns:a16="http://schemas.microsoft.com/office/drawing/2014/main" xmlns="" id="{049B92E0-EB8F-4E5E-A15C-B5D250F820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5112" y="4074695"/>
            <a:ext cx="2848215" cy="16683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0495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419B84-6067-4992-8205-9D2AA7DC321F}"/>
              </a:ext>
            </a:extLst>
          </p:cNvPr>
          <p:cNvSpPr>
            <a:spLocks noGrp="1"/>
          </p:cNvSpPr>
          <p:nvPr>
            <p:ph type="ctrTitle"/>
          </p:nvPr>
        </p:nvSpPr>
        <p:spPr>
          <a:xfrm>
            <a:off x="802105" y="401054"/>
            <a:ext cx="9178508" cy="1379620"/>
          </a:xfrm>
        </p:spPr>
        <p:txBody>
          <a:bodyPr/>
          <a:lstStyle/>
          <a:p>
            <a:pPr algn="ct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Impact of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Pornography </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on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Everyday </a:t>
            </a:r>
            <a:r>
              <a:rPr lang="en-US" sz="4000" dirty="0">
                <a:latin typeface="Times New Roman" panose="02020603050405020304" pitchFamily="18" charset="0"/>
                <a:ea typeface="Calibri" panose="020F0502020204030204" pitchFamily="34" charset="0"/>
                <a:cs typeface="Times New Roman" panose="02020603050405020304" pitchFamily="18" charset="0"/>
              </a:rPr>
              <a:t>L</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ife</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802523BE-6E55-4E04-A3F3-9BB6F516E08E}"/>
              </a:ext>
            </a:extLst>
          </p:cNvPr>
          <p:cNvSpPr>
            <a:spLocks noGrp="1"/>
          </p:cNvSpPr>
          <p:nvPr>
            <p:ph type="subTitle" idx="1"/>
          </p:nvPr>
        </p:nvSpPr>
        <p:spPr>
          <a:xfrm>
            <a:off x="673768" y="2101516"/>
            <a:ext cx="9306845" cy="3537284"/>
          </a:xfrm>
        </p:spPr>
        <p:txBody>
          <a:bodyPr>
            <a:normAutofit/>
          </a:bodyPr>
          <a:lstStyle/>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 causes a negative impact on the personal health of an individual.</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family life of people who watch porn may be affected. </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 is likely to interfere with the school activities and work of the people who watch </a:t>
            </a:r>
            <a:r>
              <a:rPr lang="en-US" sz="2400" cap="none" dirty="0" smtClean="0">
                <a:latin typeface="Times New Roman" panose="02020603050405020304" pitchFamily="18" charset="0"/>
                <a:ea typeface="Calibri" panose="020F0502020204030204" pitchFamily="34" charset="0"/>
                <a:cs typeface="Times New Roman" panose="02020603050405020304" pitchFamily="18" charset="0"/>
              </a:rPr>
              <a:t>it</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b="0" i="0" cap="none" dirty="0">
                <a:effectLst/>
                <a:latin typeface="Times New Roman" panose="02020603050405020304" pitchFamily="18" charset="0"/>
                <a:cs typeface="Times New Roman" panose="02020603050405020304" pitchFamily="18" charset="0"/>
              </a:rPr>
              <a:t>Borgogna et.al, 2019)</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
            </a:r>
          </a:p>
          <a:p>
            <a:pPr marL="342900" indent="-342900">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 addiction results in financial </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deprivation.</a:t>
            </a: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81994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04C03C-9455-453E-B2D8-B4F594FB104E}"/>
              </a:ext>
            </a:extLst>
          </p:cNvPr>
          <p:cNvSpPr>
            <a:spLocks noGrp="1"/>
          </p:cNvSpPr>
          <p:nvPr>
            <p:ph type="ctrTitle"/>
          </p:nvPr>
        </p:nvSpPr>
        <p:spPr>
          <a:xfrm>
            <a:off x="994611" y="465222"/>
            <a:ext cx="8986002" cy="1411704"/>
          </a:xfrm>
        </p:spPr>
        <p:txBody>
          <a:bodyPr/>
          <a:lstStyle/>
          <a:p>
            <a:pPr algn="ct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How </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Negative </a:t>
            </a:r>
            <a:r>
              <a:rPr lang="en-US" sz="4000" dirty="0">
                <a:latin typeface="Times New Roman" panose="02020603050405020304" pitchFamily="18" charset="0"/>
                <a:ea typeface="Calibri" panose="020F0502020204030204" pitchFamily="34" charset="0"/>
                <a:cs typeface="Times New Roman" panose="02020603050405020304" pitchFamily="18" charset="0"/>
              </a:rPr>
              <a:t>C</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onsequences </a:t>
            </a:r>
            <a:r>
              <a:rPr lang="en-US" sz="4000" dirty="0">
                <a:latin typeface="Times New Roman" panose="02020603050405020304" pitchFamily="18" charset="0"/>
                <a:ea typeface="Calibri" panose="020F0502020204030204" pitchFamily="34" charset="0"/>
                <a:cs typeface="Times New Roman" panose="02020603050405020304" pitchFamily="18" charset="0"/>
              </a:rPr>
              <a:t>S</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how </a:t>
            </a:r>
            <a:r>
              <a:rPr lang="en-US" sz="4000" dirty="0">
                <a:latin typeface="Times New Roman" panose="02020603050405020304" pitchFamily="18" charset="0"/>
                <a:ea typeface="Calibri" panose="020F0502020204030204" pitchFamily="34" charset="0"/>
                <a:cs typeface="Times New Roman" panose="02020603050405020304" pitchFamily="18" charset="0"/>
              </a:rPr>
              <a:t>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hemselves </a:t>
            </a:r>
            <a:r>
              <a:rPr lang="en-US" sz="4000" dirty="0">
                <a:latin typeface="Times New Roman" panose="02020603050405020304" pitchFamily="18" charset="0"/>
                <a:ea typeface="Calibri" panose="020F0502020204030204" pitchFamily="34" charset="0"/>
                <a:cs typeface="Times New Roman" panose="02020603050405020304" pitchFamily="18" charset="0"/>
              </a:rPr>
              <a:t>T</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hrough </a:t>
            </a:r>
            <a:r>
              <a:rPr lang="en-US" sz="4000" dirty="0">
                <a:latin typeface="Times New Roman" panose="02020603050405020304" pitchFamily="18" charset="0"/>
                <a:ea typeface="Calibri" panose="020F0502020204030204" pitchFamily="34" charset="0"/>
                <a:cs typeface="Times New Roman" panose="02020603050405020304" pitchFamily="18" charset="0"/>
              </a:rPr>
              <a:t>C</a:t>
            </a:r>
            <a:r>
              <a:rPr lang="en-US" sz="4000" dirty="0" smtClean="0">
                <a:effectLst/>
                <a:latin typeface="Times New Roman" panose="02020603050405020304" pitchFamily="18" charset="0"/>
                <a:ea typeface="Calibri" panose="020F0502020204030204" pitchFamily="34" charset="0"/>
                <a:cs typeface="Times New Roman" panose="02020603050405020304" pitchFamily="18" charset="0"/>
              </a:rPr>
              <a:t>ounseling</a:t>
            </a: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849C8043-06C7-49EC-9F58-447B93357202}"/>
              </a:ext>
            </a:extLst>
          </p:cNvPr>
          <p:cNvSpPr>
            <a:spLocks noGrp="1"/>
          </p:cNvSpPr>
          <p:nvPr>
            <p:ph type="subTitle" idx="1"/>
          </p:nvPr>
        </p:nvSpPr>
        <p:spPr>
          <a:xfrm>
            <a:off x="994611" y="2310063"/>
            <a:ext cx="8986002" cy="3328737"/>
          </a:xfrm>
        </p:spPr>
        <p:txBody>
          <a:bodyPr>
            <a:normAutofit/>
          </a:bodyPr>
          <a:lstStyle/>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inability of the client to cope up with their sexual life</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patient reposts cases of insomnia, anxiety, and other mental related issues</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The patient reports that they have had relationship issues with those that are close to them.</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Reports ignoring other important activities to watch porn</a:t>
            </a:r>
          </a:p>
          <a:p>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7776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A92E366-4A56-4ED5-AA56-C4C6D439EA6E}"/>
              </a:ext>
            </a:extLst>
          </p:cNvPr>
          <p:cNvSpPr>
            <a:spLocks noGrp="1"/>
          </p:cNvSpPr>
          <p:nvPr>
            <p:ph type="ctrTitle"/>
          </p:nvPr>
        </p:nvSpPr>
        <p:spPr>
          <a:xfrm>
            <a:off x="737937" y="513348"/>
            <a:ext cx="9242676" cy="1219199"/>
          </a:xfrm>
        </p:spPr>
        <p:txBody>
          <a:bodyPr/>
          <a:lstStyle/>
          <a:p>
            <a:pPr algn="ct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Conclusion</a:t>
            </a:r>
            <a:br>
              <a:rPr lang="en-US" sz="40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EC80D25D-F7C3-4852-BBB3-804440BAEED1}"/>
              </a:ext>
            </a:extLst>
          </p:cNvPr>
          <p:cNvSpPr>
            <a:spLocks noGrp="1"/>
          </p:cNvSpPr>
          <p:nvPr>
            <p:ph type="subTitle" idx="1"/>
          </p:nvPr>
        </p:nvSpPr>
        <p:spPr>
          <a:xfrm>
            <a:off x="737937" y="2326105"/>
            <a:ext cx="9242676" cy="3657600"/>
          </a:xfrm>
        </p:spPr>
        <p:txBody>
          <a:bodyPr>
            <a:noAutofit/>
          </a:bodyPr>
          <a:lstStyle/>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Pornographic content has been circulated on the internet through websites and social media.</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 watching harms the brain due to the brain's reaction to pornographic content.</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Porn affects the sexual life, social </a:t>
            </a:r>
            <a:r>
              <a:rPr lang="en-US" sz="2400" cap="none" dirty="0" smtClean="0">
                <a:effectLst/>
                <a:latin typeface="Times New Roman" panose="02020603050405020304" pitchFamily="18" charset="0"/>
                <a:ea typeface="Calibri" panose="020F0502020204030204" pitchFamily="34" charset="0"/>
                <a:cs typeface="Times New Roman" panose="02020603050405020304" pitchFamily="18" charset="0"/>
              </a:rPr>
              <a:t>interactions </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and school and work of individuals.</a:t>
            </a:r>
          </a:p>
          <a:p>
            <a:pPr marL="342900" marR="0" indent="-342900">
              <a:lnSpc>
                <a:spcPct val="107000"/>
              </a:lnSpc>
              <a:spcBef>
                <a:spcPts val="0"/>
              </a:spcBef>
              <a:spcAft>
                <a:spcPts val="800"/>
              </a:spcAft>
              <a:buFont typeface="Arial" panose="020B0604020202020204" pitchFamily="34" charset="0"/>
              <a:buChar char="•"/>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Counselor interacting with porn addicts can identify the person is watching porn by the symptoms the patient reports.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4453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2EE836-9091-4AA4-8508-4992A86194B8}"/>
              </a:ext>
            </a:extLst>
          </p:cNvPr>
          <p:cNvSpPr>
            <a:spLocks noGrp="1"/>
          </p:cNvSpPr>
          <p:nvPr>
            <p:ph type="ctrTitle"/>
          </p:nvPr>
        </p:nvSpPr>
        <p:spPr>
          <a:xfrm>
            <a:off x="657726" y="513348"/>
            <a:ext cx="9322887" cy="1283368"/>
          </a:xfrm>
        </p:spPr>
        <p:txBody>
          <a:bodyPr/>
          <a:lstStyle/>
          <a:p>
            <a:pPr algn="ctr"/>
            <a:r>
              <a:rPr lang="en-US" sz="4000" dirty="0">
                <a:latin typeface="Times New Roman" panose="02020603050405020304" pitchFamily="18" charset="0"/>
                <a:cs typeface="Times New Roman" panose="02020603050405020304" pitchFamily="18" charset="0"/>
              </a:rPr>
              <a:t>References</a:t>
            </a:r>
            <a:r>
              <a:rPr lang="en-US" dirty="0"/>
              <a:t> </a:t>
            </a:r>
          </a:p>
        </p:txBody>
      </p:sp>
      <p:sp>
        <p:nvSpPr>
          <p:cNvPr id="3" name="Subtitle 2">
            <a:extLst>
              <a:ext uri="{FF2B5EF4-FFF2-40B4-BE49-F238E27FC236}">
                <a16:creationId xmlns:a16="http://schemas.microsoft.com/office/drawing/2014/main" xmlns="" id="{5082AE45-427D-4EF0-B22B-68CAF485CADD}"/>
              </a:ext>
            </a:extLst>
          </p:cNvPr>
          <p:cNvSpPr>
            <a:spLocks noGrp="1"/>
          </p:cNvSpPr>
          <p:nvPr>
            <p:ph type="subTitle" idx="1"/>
          </p:nvPr>
        </p:nvSpPr>
        <p:spPr>
          <a:xfrm>
            <a:off x="449179" y="2149642"/>
            <a:ext cx="9531434" cy="3978442"/>
          </a:xfrm>
        </p:spPr>
        <p:txBody>
          <a:bodyPr>
            <a:no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cap="none" dirty="0">
                <a:effectLst/>
                <a:latin typeface="Times New Roman" pitchFamily="18" charset="0"/>
                <a:ea typeface="Calibri" panose="020F0502020204030204" pitchFamily="34" charset="0"/>
                <a:cs typeface="Times New Roman" pitchFamily="18" charset="0"/>
              </a:rPr>
              <a:t>Borgogna, N. C., Mcdermott, R. C., Browning, B. R., Beach, J. D., &amp; Aita, S. L. (2019). How does traditional masculinity relate to men and women’s problematic pornography viewing?. </a:t>
            </a:r>
            <a:r>
              <a:rPr lang="en-US" sz="2400" i="1" cap="none" dirty="0">
                <a:effectLst/>
                <a:latin typeface="Times New Roman" pitchFamily="18" charset="0"/>
                <a:ea typeface="Calibri" panose="020F0502020204030204" pitchFamily="34" charset="0"/>
                <a:cs typeface="Times New Roman" pitchFamily="18" charset="0"/>
              </a:rPr>
              <a:t>Sex roles</a:t>
            </a:r>
            <a:r>
              <a:rPr lang="en-US" sz="2400" cap="none" dirty="0">
                <a:effectLst/>
                <a:latin typeface="Times New Roman" pitchFamily="18" charset="0"/>
                <a:ea typeface="Calibri" panose="020F0502020204030204" pitchFamily="34" charset="0"/>
                <a:cs typeface="Times New Roman" pitchFamily="18" charset="0"/>
              </a:rPr>
              <a:t>, </a:t>
            </a:r>
            <a:r>
              <a:rPr lang="en-US" sz="2400" i="1" cap="none" dirty="0">
                <a:effectLst/>
                <a:latin typeface="Times New Roman" pitchFamily="18" charset="0"/>
                <a:ea typeface="Calibri" panose="020F0502020204030204" pitchFamily="34" charset="0"/>
                <a:cs typeface="Times New Roman" pitchFamily="18" charset="0"/>
              </a:rPr>
              <a:t>80</a:t>
            </a:r>
            <a:r>
              <a:rPr lang="en-US" sz="2400" cap="none" dirty="0">
                <a:effectLst/>
                <a:latin typeface="Times New Roman" pitchFamily="18" charset="0"/>
                <a:ea typeface="Calibri" panose="020F0502020204030204" pitchFamily="34" charset="0"/>
                <a:cs typeface="Times New Roman" pitchFamily="18" charset="0"/>
              </a:rPr>
              <a:t>(11), 693-706.</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cap="none" dirty="0">
                <a:effectLst/>
                <a:latin typeface="Times New Roman" pitchFamily="18" charset="0"/>
                <a:ea typeface="Calibri" panose="020F0502020204030204" pitchFamily="34" charset="0"/>
                <a:cs typeface="Times New Roman" pitchFamily="18" charset="0"/>
              </a:rPr>
              <a:t>Dwulit, a. D., &amp; Rzymski, P. (2019). The potential associations of pornography use with sexual dysfunctions: an integrative literature review of observational studies. </a:t>
            </a:r>
            <a:r>
              <a:rPr lang="en-US" sz="2400" i="1" cap="none" dirty="0">
                <a:effectLst/>
                <a:latin typeface="Times New Roman" pitchFamily="18" charset="0"/>
                <a:ea typeface="Calibri" panose="020F0502020204030204" pitchFamily="34" charset="0"/>
                <a:cs typeface="Times New Roman" pitchFamily="18" charset="0"/>
              </a:rPr>
              <a:t>Journal of clinical medicine</a:t>
            </a:r>
            <a:r>
              <a:rPr lang="en-US" sz="2400" cap="none" dirty="0">
                <a:effectLst/>
                <a:latin typeface="Times New Roman" pitchFamily="18" charset="0"/>
                <a:ea typeface="Calibri" panose="020F0502020204030204" pitchFamily="34" charset="0"/>
                <a:cs typeface="Times New Roman" pitchFamily="18" charset="0"/>
              </a:rPr>
              <a:t>, </a:t>
            </a:r>
            <a:r>
              <a:rPr lang="en-US" sz="2400" i="1" cap="none" dirty="0">
                <a:effectLst/>
                <a:latin typeface="Times New Roman" pitchFamily="18" charset="0"/>
                <a:ea typeface="Calibri" panose="020F0502020204030204" pitchFamily="34" charset="0"/>
                <a:cs typeface="Times New Roman" pitchFamily="18" charset="0"/>
              </a:rPr>
              <a:t>8</a:t>
            </a:r>
            <a:r>
              <a:rPr lang="en-US" sz="2400" cap="none" dirty="0">
                <a:effectLst/>
                <a:latin typeface="Times New Roman" pitchFamily="18" charset="0"/>
                <a:ea typeface="Calibri" panose="020F0502020204030204" pitchFamily="34" charset="0"/>
                <a:cs typeface="Times New Roman" pitchFamily="18" charset="0"/>
              </a:rPr>
              <a:t>(7), 914.</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2400" cap="none" dirty="0">
                <a:effectLst/>
                <a:latin typeface="Times New Roman" pitchFamily="18" charset="0"/>
                <a:ea typeface="Calibri" panose="020F0502020204030204" pitchFamily="34" charset="0"/>
                <a:cs typeface="Times New Roman" pitchFamily="18" charset="0"/>
              </a:rPr>
              <a:t>Hafiar, h., Lukman, S., Syuderajat, F., Prastowo, F. A. A., Priyatna, C. C., &amp; Sjafirah, N. A. (2019). Anticipating the impact of pornography through dissemination of negative content.</a:t>
            </a:r>
          </a:p>
          <a:p>
            <a:pPr marL="342900" indent="-342900">
              <a:buFont typeface="Arial" panose="020B0604020202020204" pitchFamily="34" charset="0"/>
              <a:buChar char="•"/>
            </a:pPr>
            <a:endParaRPr lang="en-US" sz="2400" cap="none" dirty="0"/>
          </a:p>
        </p:txBody>
      </p:sp>
    </p:spTree>
    <p:extLst>
      <p:ext uri="{BB962C8B-B14F-4D97-AF65-F5344CB8AC3E}">
        <p14:creationId xmlns:p14="http://schemas.microsoft.com/office/powerpoint/2010/main" val="6231283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66</TotalTime>
  <Words>942</Words>
  <Application>Microsoft Office PowerPoint</Application>
  <PresentationFormat>Custom</PresentationFormat>
  <Paragraphs>46</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Ion</vt:lpstr>
      <vt:lpstr>Pornographic Materials </vt:lpstr>
      <vt:lpstr>Introduction</vt:lpstr>
      <vt:lpstr>Psychological Impact of Pornography on the Brain</vt:lpstr>
      <vt:lpstr>Negative Effects of Watching Pornography</vt:lpstr>
      <vt:lpstr>Impact of Pornography on Everyday Life</vt:lpstr>
      <vt:lpstr>How Negative Consequences Show Themselves Through Counseling</vt:lpstr>
      <vt:lpstr>Conclusion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felister makenga</dc:creator>
  <cp:lastModifiedBy>user</cp:lastModifiedBy>
  <cp:revision>14</cp:revision>
  <dcterms:created xsi:type="dcterms:W3CDTF">2021-03-16T09:29:52Z</dcterms:created>
  <dcterms:modified xsi:type="dcterms:W3CDTF">2021-03-16T12:42:54Z</dcterms:modified>
</cp:coreProperties>
</file>